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0691813" cy="15119350"/>
  <p:notesSz cx="6881813" cy="100028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CE00"/>
    <a:srgbClr val="FFCC00"/>
    <a:srgbClr val="5196DB"/>
    <a:srgbClr val="E3BA12"/>
    <a:srgbClr val="009B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p:scale>
          <a:sx n="95" d="100"/>
          <a:sy n="95" d="100"/>
        </p:scale>
        <p:origin x="13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de-DE" smtClean="0"/>
              <a:t>Titelmasterformat durch Klicken bearbeiten</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5904C569-DD14-4ACA-9BD8-0CD08E4BEE54}" type="datetimeFigureOut">
              <a:rPr lang="de-DE" smtClean="0"/>
              <a:t>27.04.2018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320E0FF-9BBF-41D8-BC4F-39C51A9D5F1B}" type="slidenum">
              <a:rPr lang="de-DE" smtClean="0"/>
              <a:t>‹Nr.›</a:t>
            </a:fld>
            <a:endParaRPr lang="de-DE"/>
          </a:p>
        </p:txBody>
      </p:sp>
    </p:spTree>
    <p:extLst>
      <p:ext uri="{BB962C8B-B14F-4D97-AF65-F5344CB8AC3E}">
        <p14:creationId xmlns:p14="http://schemas.microsoft.com/office/powerpoint/2010/main" val="41687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5904C569-DD14-4ACA-9BD8-0CD08E4BEE54}" type="datetimeFigureOut">
              <a:rPr lang="de-DE" smtClean="0"/>
              <a:t>27.04.2018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320E0FF-9BBF-41D8-BC4F-39C51A9D5F1B}" type="slidenum">
              <a:rPr lang="de-DE" smtClean="0"/>
              <a:t>‹Nr.›</a:t>
            </a:fld>
            <a:endParaRPr lang="de-DE"/>
          </a:p>
        </p:txBody>
      </p:sp>
    </p:spTree>
    <p:extLst>
      <p:ext uri="{BB962C8B-B14F-4D97-AF65-F5344CB8AC3E}">
        <p14:creationId xmlns:p14="http://schemas.microsoft.com/office/powerpoint/2010/main" val="3416074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5904C569-DD14-4ACA-9BD8-0CD08E4BEE54}" type="datetimeFigureOut">
              <a:rPr lang="de-DE" smtClean="0"/>
              <a:t>27.04.2018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320E0FF-9BBF-41D8-BC4F-39C51A9D5F1B}" type="slidenum">
              <a:rPr lang="de-DE" smtClean="0"/>
              <a:t>‹Nr.›</a:t>
            </a:fld>
            <a:endParaRPr lang="de-DE"/>
          </a:p>
        </p:txBody>
      </p:sp>
    </p:spTree>
    <p:extLst>
      <p:ext uri="{BB962C8B-B14F-4D97-AF65-F5344CB8AC3E}">
        <p14:creationId xmlns:p14="http://schemas.microsoft.com/office/powerpoint/2010/main" val="2451208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5904C569-DD14-4ACA-9BD8-0CD08E4BEE54}" type="datetimeFigureOut">
              <a:rPr lang="de-DE" smtClean="0"/>
              <a:t>27.04.2018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320E0FF-9BBF-41D8-BC4F-39C51A9D5F1B}" type="slidenum">
              <a:rPr lang="de-DE" smtClean="0"/>
              <a:t>‹Nr.›</a:t>
            </a:fld>
            <a:endParaRPr lang="de-DE"/>
          </a:p>
        </p:txBody>
      </p:sp>
    </p:spTree>
    <p:extLst>
      <p:ext uri="{BB962C8B-B14F-4D97-AF65-F5344CB8AC3E}">
        <p14:creationId xmlns:p14="http://schemas.microsoft.com/office/powerpoint/2010/main" val="3113455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de-DE" smtClean="0"/>
              <a:t>Titelmasterformat durch Klicken bearbeiten</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5904C569-DD14-4ACA-9BD8-0CD08E4BEE54}" type="datetimeFigureOut">
              <a:rPr lang="de-DE" smtClean="0"/>
              <a:t>27.04.2018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320E0FF-9BBF-41D8-BC4F-39C51A9D5F1B}" type="slidenum">
              <a:rPr lang="de-DE" smtClean="0"/>
              <a:t>‹Nr.›</a:t>
            </a:fld>
            <a:endParaRPr lang="de-DE"/>
          </a:p>
        </p:txBody>
      </p:sp>
    </p:spTree>
    <p:extLst>
      <p:ext uri="{BB962C8B-B14F-4D97-AF65-F5344CB8AC3E}">
        <p14:creationId xmlns:p14="http://schemas.microsoft.com/office/powerpoint/2010/main" val="749390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5904C569-DD14-4ACA-9BD8-0CD08E4BEE54}" type="datetimeFigureOut">
              <a:rPr lang="de-DE" smtClean="0"/>
              <a:t>27.04.2018</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320E0FF-9BBF-41D8-BC4F-39C51A9D5F1B}" type="slidenum">
              <a:rPr lang="de-DE" smtClean="0"/>
              <a:t>‹Nr.›</a:t>
            </a:fld>
            <a:endParaRPr lang="de-DE"/>
          </a:p>
        </p:txBody>
      </p:sp>
    </p:spTree>
    <p:extLst>
      <p:ext uri="{BB962C8B-B14F-4D97-AF65-F5344CB8AC3E}">
        <p14:creationId xmlns:p14="http://schemas.microsoft.com/office/powerpoint/2010/main" val="1630304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de-DE" smtClean="0"/>
              <a:t>Formatvorlagen des Textmasters bearbeiten</a:t>
            </a:r>
          </a:p>
        </p:txBody>
      </p:sp>
      <p:sp>
        <p:nvSpPr>
          <p:cNvPr id="4" name="Content Placeholder 3"/>
          <p:cNvSpPr>
            <a:spLocks noGrp="1"/>
          </p:cNvSpPr>
          <p:nvPr>
            <p:ph sz="half" idx="2"/>
          </p:nvPr>
        </p:nvSpPr>
        <p:spPr>
          <a:xfrm>
            <a:off x="736456" y="5522763"/>
            <a:ext cx="4523137" cy="8123152"/>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de-DE" smtClean="0"/>
              <a:t>Formatvorlagen des Textmasters bearbeiten</a:t>
            </a:r>
          </a:p>
        </p:txBody>
      </p:sp>
      <p:sp>
        <p:nvSpPr>
          <p:cNvPr id="6" name="Content Placeholder 5"/>
          <p:cNvSpPr>
            <a:spLocks noGrp="1"/>
          </p:cNvSpPr>
          <p:nvPr>
            <p:ph sz="quarter" idx="4"/>
          </p:nvPr>
        </p:nvSpPr>
        <p:spPr>
          <a:xfrm>
            <a:off x="5412731" y="5522763"/>
            <a:ext cx="4545413" cy="8123152"/>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5904C569-DD14-4ACA-9BD8-0CD08E4BEE54}" type="datetimeFigureOut">
              <a:rPr lang="de-DE" smtClean="0"/>
              <a:t>27.04.2018</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2320E0FF-9BBF-41D8-BC4F-39C51A9D5F1B}" type="slidenum">
              <a:rPr lang="de-DE" smtClean="0"/>
              <a:t>‹Nr.›</a:t>
            </a:fld>
            <a:endParaRPr lang="de-DE"/>
          </a:p>
        </p:txBody>
      </p:sp>
    </p:spTree>
    <p:extLst>
      <p:ext uri="{BB962C8B-B14F-4D97-AF65-F5344CB8AC3E}">
        <p14:creationId xmlns:p14="http://schemas.microsoft.com/office/powerpoint/2010/main" val="2347258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5904C569-DD14-4ACA-9BD8-0CD08E4BEE54}" type="datetimeFigureOut">
              <a:rPr lang="de-DE" smtClean="0"/>
              <a:t>27.04.2018</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2320E0FF-9BBF-41D8-BC4F-39C51A9D5F1B}" type="slidenum">
              <a:rPr lang="de-DE" smtClean="0"/>
              <a:t>‹Nr.›</a:t>
            </a:fld>
            <a:endParaRPr lang="de-DE"/>
          </a:p>
        </p:txBody>
      </p:sp>
    </p:spTree>
    <p:extLst>
      <p:ext uri="{BB962C8B-B14F-4D97-AF65-F5344CB8AC3E}">
        <p14:creationId xmlns:p14="http://schemas.microsoft.com/office/powerpoint/2010/main" val="1677217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04C569-DD14-4ACA-9BD8-0CD08E4BEE54}" type="datetimeFigureOut">
              <a:rPr lang="de-DE" smtClean="0"/>
              <a:t>27.04.2018</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2320E0FF-9BBF-41D8-BC4F-39C51A9D5F1B}" type="slidenum">
              <a:rPr lang="de-DE" smtClean="0"/>
              <a:t>‹Nr.›</a:t>
            </a:fld>
            <a:endParaRPr lang="de-DE"/>
          </a:p>
        </p:txBody>
      </p:sp>
    </p:spTree>
    <p:extLst>
      <p:ext uri="{BB962C8B-B14F-4D97-AF65-F5344CB8AC3E}">
        <p14:creationId xmlns:p14="http://schemas.microsoft.com/office/powerpoint/2010/main" val="3641768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de-DE" smtClean="0"/>
              <a:t>Titelmasterformat durch Klicken bearbeiten</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5904C569-DD14-4ACA-9BD8-0CD08E4BEE54}" type="datetimeFigureOut">
              <a:rPr lang="de-DE" smtClean="0"/>
              <a:t>27.04.2018</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320E0FF-9BBF-41D8-BC4F-39C51A9D5F1B}" type="slidenum">
              <a:rPr lang="de-DE" smtClean="0"/>
              <a:t>‹Nr.›</a:t>
            </a:fld>
            <a:endParaRPr lang="de-DE"/>
          </a:p>
        </p:txBody>
      </p:sp>
    </p:spTree>
    <p:extLst>
      <p:ext uri="{BB962C8B-B14F-4D97-AF65-F5344CB8AC3E}">
        <p14:creationId xmlns:p14="http://schemas.microsoft.com/office/powerpoint/2010/main" val="2475147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5904C569-DD14-4ACA-9BD8-0CD08E4BEE54}" type="datetimeFigureOut">
              <a:rPr lang="de-DE" smtClean="0"/>
              <a:t>27.04.2018</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320E0FF-9BBF-41D8-BC4F-39C51A9D5F1B}" type="slidenum">
              <a:rPr lang="de-DE" smtClean="0"/>
              <a:t>‹Nr.›</a:t>
            </a:fld>
            <a:endParaRPr lang="de-DE"/>
          </a:p>
        </p:txBody>
      </p:sp>
    </p:spTree>
    <p:extLst>
      <p:ext uri="{BB962C8B-B14F-4D97-AF65-F5344CB8AC3E}">
        <p14:creationId xmlns:p14="http://schemas.microsoft.com/office/powerpoint/2010/main" val="3232608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5904C569-DD14-4ACA-9BD8-0CD08E4BEE54}" type="datetimeFigureOut">
              <a:rPr lang="de-DE" smtClean="0"/>
              <a:t>27.04.2018</a:t>
            </a:fld>
            <a:endParaRPr lang="de-DE"/>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2320E0FF-9BBF-41D8-BC4F-39C51A9D5F1B}" type="slidenum">
              <a:rPr lang="de-DE" smtClean="0"/>
              <a:t>‹Nr.›</a:t>
            </a:fld>
            <a:endParaRPr lang="de-DE"/>
          </a:p>
        </p:txBody>
      </p:sp>
    </p:spTree>
    <p:extLst>
      <p:ext uri="{BB962C8B-B14F-4D97-AF65-F5344CB8AC3E}">
        <p14:creationId xmlns:p14="http://schemas.microsoft.com/office/powerpoint/2010/main" val="6396442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69208" rtl="0" eaLnBrk="1" latinLnBrk="0" hangingPunct="1">
        <a:lnSpc>
          <a:spcPct val="90000"/>
        </a:lnSpc>
        <a:spcBef>
          <a:spcPct val="0"/>
        </a:spcBef>
        <a:buNone/>
        <a:defRPr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9pPr>
    </p:bodyStyle>
    <p:otherStyle>
      <a:defPPr>
        <a:defRPr lang="en-US"/>
      </a:defPPr>
      <a:lvl1pPr marL="0" algn="l" defTabSz="1069208" rtl="0" eaLnBrk="1" latinLnBrk="0" hangingPunct="1">
        <a:defRPr sz="2105" kern="1200">
          <a:solidFill>
            <a:schemeClr val="tx1"/>
          </a:solidFill>
          <a:latin typeface="+mn-lt"/>
          <a:ea typeface="+mn-ea"/>
          <a:cs typeface="+mn-cs"/>
        </a:defRPr>
      </a:lvl1pPr>
      <a:lvl2pPr marL="534604" algn="l" defTabSz="1069208" rtl="0" eaLnBrk="1" latinLnBrk="0" hangingPunct="1">
        <a:defRPr sz="2105" kern="1200">
          <a:solidFill>
            <a:schemeClr val="tx1"/>
          </a:solidFill>
          <a:latin typeface="+mn-lt"/>
          <a:ea typeface="+mn-ea"/>
          <a:cs typeface="+mn-cs"/>
        </a:defRPr>
      </a:lvl2pPr>
      <a:lvl3pPr marL="1069208" algn="l" defTabSz="1069208" rtl="0" eaLnBrk="1" latinLnBrk="0" hangingPunct="1">
        <a:defRPr sz="2105" kern="1200">
          <a:solidFill>
            <a:schemeClr val="tx1"/>
          </a:solidFill>
          <a:latin typeface="+mn-lt"/>
          <a:ea typeface="+mn-ea"/>
          <a:cs typeface="+mn-cs"/>
        </a:defRPr>
      </a:lvl3pPr>
      <a:lvl4pPr marL="1603812" algn="l" defTabSz="1069208" rtl="0" eaLnBrk="1" latinLnBrk="0" hangingPunct="1">
        <a:defRPr sz="2105" kern="1200">
          <a:solidFill>
            <a:schemeClr val="tx1"/>
          </a:solidFill>
          <a:latin typeface="+mn-lt"/>
          <a:ea typeface="+mn-ea"/>
          <a:cs typeface="+mn-cs"/>
        </a:defRPr>
      </a:lvl4pPr>
      <a:lvl5pPr marL="2138416" algn="l" defTabSz="1069208" rtl="0" eaLnBrk="1" latinLnBrk="0" hangingPunct="1">
        <a:defRPr sz="2105" kern="1200">
          <a:solidFill>
            <a:schemeClr val="tx1"/>
          </a:solidFill>
          <a:latin typeface="+mn-lt"/>
          <a:ea typeface="+mn-ea"/>
          <a:cs typeface="+mn-cs"/>
        </a:defRPr>
      </a:lvl5pPr>
      <a:lvl6pPr marL="2673020" algn="l" defTabSz="1069208" rtl="0" eaLnBrk="1" latinLnBrk="0" hangingPunct="1">
        <a:defRPr sz="2105" kern="1200">
          <a:solidFill>
            <a:schemeClr val="tx1"/>
          </a:solidFill>
          <a:latin typeface="+mn-lt"/>
          <a:ea typeface="+mn-ea"/>
          <a:cs typeface="+mn-cs"/>
        </a:defRPr>
      </a:lvl6pPr>
      <a:lvl7pPr marL="3207624" algn="l" defTabSz="1069208" rtl="0" eaLnBrk="1" latinLnBrk="0" hangingPunct="1">
        <a:defRPr sz="2105" kern="1200">
          <a:solidFill>
            <a:schemeClr val="tx1"/>
          </a:solidFill>
          <a:latin typeface="+mn-lt"/>
          <a:ea typeface="+mn-ea"/>
          <a:cs typeface="+mn-cs"/>
        </a:defRPr>
      </a:lvl7pPr>
      <a:lvl8pPr marL="3742228" algn="l" defTabSz="1069208" rtl="0" eaLnBrk="1" latinLnBrk="0" hangingPunct="1">
        <a:defRPr sz="2105" kern="1200">
          <a:solidFill>
            <a:schemeClr val="tx1"/>
          </a:solidFill>
          <a:latin typeface="+mn-lt"/>
          <a:ea typeface="+mn-ea"/>
          <a:cs typeface="+mn-cs"/>
        </a:defRPr>
      </a:lvl8pPr>
      <a:lvl9pPr marL="4276832" algn="l" defTabSz="1069208" rtl="0" eaLnBrk="1" latinLnBrk="0" hangingPunct="1">
        <a:defRPr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196DB"/>
        </a:solidFill>
        <a:effectLst/>
      </p:bgPr>
    </p:bg>
    <p:spTree>
      <p:nvGrpSpPr>
        <p:cNvPr id="1" name=""/>
        <p:cNvGrpSpPr/>
        <p:nvPr/>
      </p:nvGrpSpPr>
      <p:grpSpPr>
        <a:xfrm>
          <a:off x="0" y="0"/>
          <a:ext cx="0" cy="0"/>
          <a:chOff x="0" y="0"/>
          <a:chExt cx="0" cy="0"/>
        </a:xfrm>
      </p:grpSpPr>
      <p:pic>
        <p:nvPicPr>
          <p:cNvPr id="2" name="Grafi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41" y="37126"/>
            <a:ext cx="10692000" cy="3077837"/>
          </a:xfrm>
          <a:prstGeom prst="rect">
            <a:avLst/>
          </a:prstGeom>
        </p:spPr>
      </p:pic>
      <p:sp>
        <p:nvSpPr>
          <p:cNvPr id="9" name="Textfeld 8"/>
          <p:cNvSpPr txBox="1"/>
          <p:nvPr/>
        </p:nvSpPr>
        <p:spPr>
          <a:xfrm>
            <a:off x="447416" y="3914787"/>
            <a:ext cx="9843264" cy="11124136"/>
          </a:xfrm>
          <a:prstGeom prst="rect">
            <a:avLst/>
          </a:prstGeom>
          <a:noFill/>
        </p:spPr>
        <p:txBody>
          <a:bodyPr wrap="square" rtlCol="0">
            <a:spAutoFit/>
          </a:bodyPr>
          <a:lstStyle/>
          <a:p>
            <a:pPr marL="5295900" indent="-266700"/>
            <a:r>
              <a:rPr lang="de-DE" sz="3118" b="1" dirty="0">
                <a:solidFill>
                  <a:srgbClr val="F3CE00"/>
                </a:solidFill>
                <a:effectLst>
                  <a:outerShdw blurRad="38100" dist="38100" dir="2700000" algn="tl">
                    <a:srgbClr val="000000">
                      <a:alpha val="43137"/>
                    </a:srgbClr>
                  </a:outerShdw>
                </a:effectLst>
              </a:rPr>
              <a:t>Franz Josef Radermacher</a:t>
            </a:r>
          </a:p>
          <a:p>
            <a:pPr marL="5295900" indent="-266700"/>
            <a:endParaRPr lang="de-DE" sz="3118" b="1" dirty="0">
              <a:solidFill>
                <a:srgbClr val="F3CE00"/>
              </a:solidFill>
              <a:effectLst>
                <a:outerShdw blurRad="38100" dist="38100" dir="2700000" algn="tl">
                  <a:srgbClr val="000000">
                    <a:alpha val="43137"/>
                  </a:srgbClr>
                </a:outerShdw>
              </a:effectLst>
            </a:endParaRPr>
          </a:p>
          <a:p>
            <a:pPr marL="5295900" indent="-266700"/>
            <a:r>
              <a:rPr lang="de-DE" sz="4900" b="1" dirty="0">
                <a:solidFill>
                  <a:srgbClr val="F3CE00"/>
                </a:solidFill>
                <a:effectLst>
                  <a:outerShdw blurRad="38100" dist="38100" dir="2700000" algn="tl">
                    <a:srgbClr val="000000">
                      <a:alpha val="43137"/>
                    </a:srgbClr>
                  </a:outerShdw>
                </a:effectLst>
              </a:rPr>
              <a:t>Weltklimapolitik</a:t>
            </a:r>
          </a:p>
          <a:p>
            <a:endParaRPr lang="de-DE" sz="3118" b="1" dirty="0">
              <a:solidFill>
                <a:srgbClr val="F3CE00"/>
              </a:solidFill>
              <a:effectLst>
                <a:outerShdw blurRad="38100" dist="38100" dir="2700000" algn="tl">
                  <a:srgbClr val="000000">
                    <a:alpha val="43137"/>
                  </a:srgbClr>
                </a:outerShdw>
              </a:effectLst>
            </a:endParaRPr>
          </a:p>
          <a:p>
            <a:endParaRPr lang="de-DE" sz="3118" b="1" dirty="0">
              <a:solidFill>
                <a:srgbClr val="F3CE00"/>
              </a:solidFill>
              <a:effectLst>
                <a:outerShdw blurRad="38100" dist="38100" dir="2700000" algn="tl">
                  <a:srgbClr val="000000">
                    <a:alpha val="43137"/>
                  </a:srgbClr>
                </a:outerShdw>
              </a:effectLst>
            </a:endParaRPr>
          </a:p>
          <a:p>
            <a:r>
              <a:rPr lang="de-DE" sz="3118" b="1" dirty="0">
                <a:solidFill>
                  <a:srgbClr val="F3CE00"/>
                </a:solidFill>
                <a:effectLst>
                  <a:outerShdw blurRad="38100" dist="38100" dir="2700000" algn="tl">
                    <a:srgbClr val="000000">
                      <a:alpha val="43137"/>
                    </a:srgbClr>
                  </a:outerShdw>
                </a:effectLst>
              </a:rPr>
              <a:t>8. Mai 2018, 19.00 Uhr</a:t>
            </a:r>
          </a:p>
          <a:p>
            <a:r>
              <a:rPr lang="de-DE" sz="3118" b="1" dirty="0">
                <a:solidFill>
                  <a:srgbClr val="F3CE00"/>
                </a:solidFill>
                <a:effectLst>
                  <a:outerShdw blurRad="38100" dist="38100" dir="2700000" algn="tl">
                    <a:srgbClr val="000000">
                      <a:alpha val="43137"/>
                    </a:srgbClr>
                  </a:outerShdw>
                </a:effectLst>
              </a:rPr>
              <a:t>Röntgen-Hörsaal der Technischen Universität Ilmenau</a:t>
            </a:r>
          </a:p>
          <a:p>
            <a:endParaRPr lang="de-DE" sz="3118" b="1" dirty="0">
              <a:solidFill>
                <a:srgbClr val="F3CE00"/>
              </a:solidFill>
              <a:effectLst>
                <a:outerShdw blurRad="38100" dist="38100" dir="2700000" algn="tl">
                  <a:srgbClr val="000000">
                    <a:alpha val="43137"/>
                  </a:srgbClr>
                </a:outerShdw>
              </a:effectLst>
            </a:endParaRPr>
          </a:p>
          <a:p>
            <a:r>
              <a:rPr lang="de-DE" sz="2310" b="1" dirty="0">
                <a:solidFill>
                  <a:srgbClr val="F3CE00"/>
                </a:solidFill>
                <a:effectLst>
                  <a:outerShdw blurRad="38100" dist="38100" dir="2700000" algn="tl">
                    <a:srgbClr val="000000">
                      <a:alpha val="43137"/>
                    </a:srgbClr>
                  </a:outerShdw>
                </a:effectLst>
              </a:rPr>
              <a:t>Die Schlüsselfrage für eine lebenswerte Zukunft der Menschheit bildet die Energie- und damit verknüpft die Klimafrage. Beide sind eng mit der massiven Bevölkerungsexplosion verknüpft. Sind entsprechende Energiepotentiale zukünftig in einer Welt mit 10 Milliarden Menschen in ausreichendem Umfang zu vernünftigen Kosten überall verfügbar? Wie sieht die energiepolitische Strategie mächtiger Staaten, insbesondere die der USA, in diesem Kontext aus? Was ist von der weiteren technischen Entwicklung zu erwarten? Wie ist die Energiewende in Deutschland in diesem Kontext einzuordnen?</a:t>
            </a:r>
          </a:p>
          <a:p>
            <a:endParaRPr lang="de-DE" sz="2310" b="1" dirty="0">
              <a:solidFill>
                <a:srgbClr val="F3CE00"/>
              </a:solidFill>
              <a:effectLst>
                <a:outerShdw blurRad="38100" dist="38100" dir="2700000" algn="tl">
                  <a:srgbClr val="000000">
                    <a:alpha val="43137"/>
                  </a:srgbClr>
                </a:outerShdw>
              </a:effectLst>
            </a:endParaRPr>
          </a:p>
          <a:p>
            <a:endParaRPr lang="de-DE" sz="2310" b="1" dirty="0">
              <a:solidFill>
                <a:srgbClr val="F3CE00"/>
              </a:solidFill>
              <a:effectLst>
                <a:outerShdw blurRad="38100" dist="38100" dir="2700000" algn="tl">
                  <a:srgbClr val="000000">
                    <a:alpha val="43137"/>
                  </a:srgbClr>
                </a:outerShdw>
              </a:effectLst>
            </a:endParaRPr>
          </a:p>
          <a:p>
            <a:pPr marL="2992954"/>
            <a:r>
              <a:rPr lang="de-DE" sz="1782" b="1" dirty="0" smtClean="0">
                <a:solidFill>
                  <a:srgbClr val="F3CE00"/>
                </a:solidFill>
                <a:effectLst>
                  <a:outerShdw blurRad="38100" dist="38100" dir="2700000" algn="tl">
                    <a:srgbClr val="000000">
                      <a:alpha val="43137"/>
                    </a:srgbClr>
                  </a:outerShdw>
                </a:effectLst>
              </a:rPr>
              <a:t>Prof</a:t>
            </a:r>
            <a:r>
              <a:rPr lang="de-DE" sz="1782" b="1" dirty="0">
                <a:solidFill>
                  <a:srgbClr val="F3CE00"/>
                </a:solidFill>
                <a:effectLst>
                  <a:outerShdw blurRad="38100" dist="38100" dir="2700000" algn="tl">
                    <a:srgbClr val="000000">
                      <a:alpha val="43137"/>
                    </a:srgbClr>
                  </a:outerShdw>
                </a:effectLst>
              </a:rPr>
              <a:t>. Dr. Dr. Dr. h.c. Franz Josef Radermacher, Vorstand des Forschungsinstituts für anwendungsorientierte Wissensverarbeitung,  Professor (</a:t>
            </a:r>
            <a:r>
              <a:rPr lang="de-DE" sz="1782" b="1" dirty="0" err="1">
                <a:solidFill>
                  <a:srgbClr val="F3CE00"/>
                </a:solidFill>
                <a:effectLst>
                  <a:outerShdw blurRad="38100" dist="38100" dir="2700000" algn="tl">
                    <a:srgbClr val="000000">
                      <a:alpha val="43137"/>
                    </a:srgbClr>
                  </a:outerShdw>
                </a:effectLst>
              </a:rPr>
              <a:t>em</a:t>
            </a:r>
            <a:r>
              <a:rPr lang="de-DE" sz="1782" b="1" dirty="0">
                <a:solidFill>
                  <a:srgbClr val="F3CE00"/>
                </a:solidFill>
                <a:effectLst>
                  <a:outerShdw blurRad="38100" dist="38100" dir="2700000" algn="tl">
                    <a:srgbClr val="000000">
                      <a:alpha val="43137"/>
                    </a:srgbClr>
                  </a:outerShdw>
                </a:effectLst>
              </a:rPr>
              <a:t>.) für Informatik, Universität Ulm, Präsident des Senats der Wirtschaft e. V., Bonn, Vizepräsident des Ökosozialen Forum Europa, Mitglied des Club </a:t>
            </a:r>
            <a:r>
              <a:rPr lang="de-DE" sz="1782" b="1" dirty="0" err="1">
                <a:solidFill>
                  <a:srgbClr val="F3CE00"/>
                </a:solidFill>
                <a:effectLst>
                  <a:outerShdw blurRad="38100" dist="38100" dir="2700000" algn="tl">
                    <a:srgbClr val="000000">
                      <a:alpha val="43137"/>
                    </a:srgbClr>
                  </a:outerShdw>
                </a:effectLst>
              </a:rPr>
              <a:t>of</a:t>
            </a:r>
            <a:r>
              <a:rPr lang="de-DE" sz="1782" b="1" dirty="0">
                <a:solidFill>
                  <a:srgbClr val="F3CE00"/>
                </a:solidFill>
                <a:effectLst>
                  <a:outerShdw blurRad="38100" dist="38100" dir="2700000" algn="tl">
                    <a:srgbClr val="000000">
                      <a:alpha val="43137"/>
                    </a:srgbClr>
                  </a:outerShdw>
                </a:effectLst>
              </a:rPr>
              <a:t> </a:t>
            </a:r>
            <a:r>
              <a:rPr lang="de-DE" sz="1782" b="1" dirty="0" err="1" smtClean="0">
                <a:solidFill>
                  <a:srgbClr val="F3CE00"/>
                </a:solidFill>
                <a:effectLst>
                  <a:outerShdw blurRad="38100" dist="38100" dir="2700000" algn="tl">
                    <a:srgbClr val="000000">
                      <a:alpha val="43137"/>
                    </a:srgbClr>
                  </a:outerShdw>
                </a:effectLst>
              </a:rPr>
              <a:t>Rome</a:t>
            </a:r>
            <a:endParaRPr lang="de-DE" sz="1782" b="1" dirty="0" smtClean="0">
              <a:solidFill>
                <a:srgbClr val="F3CE00"/>
              </a:solidFill>
              <a:effectLst>
                <a:outerShdw blurRad="38100" dist="38100" dir="2700000" algn="tl">
                  <a:srgbClr val="000000">
                    <a:alpha val="43137"/>
                  </a:srgbClr>
                </a:outerShdw>
              </a:effectLst>
            </a:endParaRPr>
          </a:p>
          <a:p>
            <a:endParaRPr lang="de-DE" sz="1782" b="1" dirty="0">
              <a:solidFill>
                <a:srgbClr val="F3CE00"/>
              </a:solidFill>
              <a:effectLst>
                <a:outerShdw blurRad="38100" dist="38100" dir="2700000" algn="tl">
                  <a:srgbClr val="000000">
                    <a:alpha val="43137"/>
                  </a:srgbClr>
                </a:outerShdw>
              </a:effectLst>
            </a:endParaRPr>
          </a:p>
          <a:p>
            <a:endParaRPr lang="de-DE" sz="1782" b="1" dirty="0" smtClean="0">
              <a:solidFill>
                <a:srgbClr val="F3CE00"/>
              </a:solidFill>
              <a:effectLst>
                <a:outerShdw blurRad="38100" dist="38100" dir="2700000" algn="tl">
                  <a:srgbClr val="000000">
                    <a:alpha val="43137"/>
                  </a:srgbClr>
                </a:outerShdw>
              </a:effectLst>
            </a:endParaRPr>
          </a:p>
          <a:p>
            <a:endParaRPr lang="de-DE" sz="2310" b="1" dirty="0">
              <a:solidFill>
                <a:srgbClr val="F3CE00"/>
              </a:solidFill>
              <a:effectLst>
                <a:outerShdw blurRad="38100" dist="38100" dir="2700000" algn="tl">
                  <a:srgbClr val="000000">
                    <a:alpha val="43137"/>
                  </a:srgbClr>
                </a:outerShdw>
              </a:effectLst>
            </a:endParaRPr>
          </a:p>
          <a:p>
            <a:r>
              <a:rPr lang="de-DE" sz="3118" b="1" dirty="0" smtClean="0">
                <a:solidFill>
                  <a:srgbClr val="F3CE00"/>
                </a:solidFill>
                <a:effectLst>
                  <a:outerShdw blurRad="38100" dist="38100" dir="2700000" algn="tl">
                    <a:srgbClr val="000000">
                      <a:alpha val="43137"/>
                    </a:srgbClr>
                  </a:outerShdw>
                </a:effectLst>
              </a:rPr>
              <a:t>Karten </a:t>
            </a:r>
            <a:r>
              <a:rPr lang="de-DE" sz="3118" b="1" dirty="0">
                <a:solidFill>
                  <a:srgbClr val="F3CE00"/>
                </a:solidFill>
                <a:effectLst>
                  <a:outerShdw blurRad="38100" dist="38100" dir="2700000" algn="tl">
                    <a:srgbClr val="000000">
                      <a:alpha val="43137"/>
                    </a:srgbClr>
                  </a:outerShdw>
                </a:effectLst>
              </a:rPr>
              <a:t>für 10 Euro (Studenten 5 Euro) an der </a:t>
            </a:r>
            <a:r>
              <a:rPr lang="de-DE" sz="3118" b="1" dirty="0" smtClean="0">
                <a:solidFill>
                  <a:srgbClr val="F3CE00"/>
                </a:solidFill>
                <a:effectLst>
                  <a:outerShdw blurRad="38100" dist="38100" dir="2700000" algn="tl">
                    <a:srgbClr val="000000">
                      <a:alpha val="43137"/>
                    </a:srgbClr>
                  </a:outerShdw>
                </a:effectLst>
              </a:rPr>
              <a:t>Abendkasse</a:t>
            </a:r>
          </a:p>
          <a:p>
            <a:r>
              <a:rPr lang="de-DE" b="1" dirty="0" smtClean="0">
                <a:solidFill>
                  <a:srgbClr val="F3CE00"/>
                </a:solidFill>
                <a:effectLst>
                  <a:outerShdw blurRad="38100" dist="38100" dir="2700000" algn="tl">
                    <a:srgbClr val="000000">
                      <a:alpha val="43137"/>
                    </a:srgbClr>
                  </a:outerShdw>
                </a:effectLst>
              </a:rPr>
              <a:t>Röntgenbau</a:t>
            </a:r>
            <a:r>
              <a:rPr lang="de-DE" sz="2400" b="1" dirty="0" smtClean="0">
                <a:solidFill>
                  <a:srgbClr val="F3CE00"/>
                </a:solidFill>
                <a:effectLst>
                  <a:outerShdw blurRad="38100" dist="38100" dir="2700000" algn="tl">
                    <a:srgbClr val="000000">
                      <a:alpha val="43137"/>
                    </a:srgbClr>
                  </a:outerShdw>
                </a:effectLst>
              </a:rPr>
              <a:t>, </a:t>
            </a:r>
            <a:r>
              <a:rPr lang="de-DE" b="1" dirty="0" smtClean="0">
                <a:solidFill>
                  <a:srgbClr val="F3CE00"/>
                </a:solidFill>
                <a:effectLst>
                  <a:outerShdw blurRad="38100" dist="38100" dir="2700000" algn="tl">
                    <a:srgbClr val="000000">
                      <a:alpha val="43137"/>
                    </a:srgbClr>
                  </a:outerShdw>
                </a:effectLst>
              </a:rPr>
              <a:t>Weimarer </a:t>
            </a:r>
            <a:r>
              <a:rPr lang="de-DE" b="1" dirty="0">
                <a:solidFill>
                  <a:srgbClr val="F3CE00"/>
                </a:solidFill>
                <a:effectLst>
                  <a:outerShdw blurRad="38100" dist="38100" dir="2700000" algn="tl">
                    <a:srgbClr val="000000">
                      <a:alpha val="43137"/>
                    </a:srgbClr>
                  </a:outerShdw>
                </a:effectLst>
              </a:rPr>
              <a:t>Straße </a:t>
            </a:r>
            <a:r>
              <a:rPr lang="de-DE" b="1" dirty="0" smtClean="0">
                <a:solidFill>
                  <a:srgbClr val="F3CE00"/>
                </a:solidFill>
                <a:effectLst>
                  <a:outerShdw blurRad="38100" dist="38100" dir="2700000" algn="tl">
                    <a:srgbClr val="000000">
                      <a:alpha val="43137"/>
                    </a:srgbClr>
                  </a:outerShdw>
                </a:effectLst>
              </a:rPr>
              <a:t>27, 98693 </a:t>
            </a:r>
            <a:r>
              <a:rPr lang="de-DE" b="1" dirty="0">
                <a:solidFill>
                  <a:srgbClr val="F3CE00"/>
                </a:solidFill>
                <a:effectLst>
                  <a:outerShdw blurRad="38100" dist="38100" dir="2700000" algn="tl">
                    <a:srgbClr val="000000">
                      <a:alpha val="43137"/>
                    </a:srgbClr>
                  </a:outerShdw>
                </a:effectLst>
              </a:rPr>
              <a:t>Ilmenau </a:t>
            </a:r>
            <a:endParaRPr lang="de-DE" sz="2310" b="1" dirty="0">
              <a:solidFill>
                <a:srgbClr val="F3CE00"/>
              </a:solidFill>
              <a:effectLst>
                <a:outerShdw blurRad="38100" dist="38100" dir="2700000" algn="tl">
                  <a:srgbClr val="000000">
                    <a:alpha val="43137"/>
                  </a:srgbClr>
                </a:outerShdw>
              </a:effectLst>
            </a:endParaRPr>
          </a:p>
        </p:txBody>
      </p:sp>
      <p:pic>
        <p:nvPicPr>
          <p:cNvPr id="7" name="Grafik 6"/>
          <p:cNvPicPr>
            <a:picLocks noChangeAspect="1"/>
          </p:cNvPicPr>
          <p:nvPr/>
        </p:nvPicPr>
        <p:blipFill rotWithShape="1">
          <a:blip r:embed="rId3">
            <a:extLst>
              <a:ext uri="{28A0092B-C50C-407E-A947-70E740481C1C}">
                <a14:useLocalDpi xmlns:a14="http://schemas.microsoft.com/office/drawing/2010/main" val="0"/>
              </a:ext>
            </a:extLst>
          </a:blip>
          <a:srcRect l="12285" t="10293" r="10598" b="9768"/>
          <a:stretch/>
        </p:blipFill>
        <p:spPr>
          <a:xfrm>
            <a:off x="586286" y="11243062"/>
            <a:ext cx="2557968" cy="2214611"/>
          </a:xfrm>
          <a:prstGeom prst="rect">
            <a:avLst/>
          </a:prstGeom>
        </p:spPr>
      </p:pic>
      <p:sp>
        <p:nvSpPr>
          <p:cNvPr id="8" name="Textfeld 7"/>
          <p:cNvSpPr txBox="1"/>
          <p:nvPr/>
        </p:nvSpPr>
        <p:spPr>
          <a:xfrm>
            <a:off x="3733654" y="89966"/>
            <a:ext cx="6288940" cy="640816"/>
          </a:xfrm>
          <a:prstGeom prst="rect">
            <a:avLst/>
          </a:prstGeom>
          <a:noFill/>
        </p:spPr>
        <p:txBody>
          <a:bodyPr wrap="square" rtlCol="0">
            <a:spAutoFit/>
          </a:bodyPr>
          <a:lstStyle/>
          <a:p>
            <a:r>
              <a:rPr lang="de-DE" sz="3564" b="1" dirty="0">
                <a:solidFill>
                  <a:srgbClr val="F3CE00"/>
                </a:solidFill>
              </a:rPr>
              <a:t>LIONS Club Arnstadt-Ilmenau</a:t>
            </a:r>
          </a:p>
        </p:txBody>
      </p:sp>
      <p:pic>
        <p:nvPicPr>
          <p:cNvPr id="10" name="Grafi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2992" y="3382373"/>
            <a:ext cx="4510045" cy="3006696"/>
          </a:xfrm>
          <a:prstGeom prst="rect">
            <a:avLst/>
          </a:prstGeom>
        </p:spPr>
      </p:pic>
      <p:pic>
        <p:nvPicPr>
          <p:cNvPr id="5" name="Grafik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37678" y="878523"/>
            <a:ext cx="1332000" cy="1332000"/>
          </a:xfrm>
          <a:prstGeom prst="rect">
            <a:avLst/>
          </a:prstGeom>
        </p:spPr>
      </p:pic>
      <p:pic>
        <p:nvPicPr>
          <p:cNvPr id="13" name="Grafik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94668" y="832571"/>
            <a:ext cx="1584495" cy="1446286"/>
          </a:xfrm>
          <a:prstGeom prst="rect">
            <a:avLst/>
          </a:prstGeom>
        </p:spPr>
      </p:pic>
    </p:spTree>
    <p:extLst>
      <p:ext uri="{BB962C8B-B14F-4D97-AF65-F5344CB8AC3E}">
        <p14:creationId xmlns:p14="http://schemas.microsoft.com/office/powerpoint/2010/main" val="359355474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177</Words>
  <Application>Microsoft Office PowerPoint</Application>
  <PresentationFormat>Benutzerdefiniert</PresentationFormat>
  <Paragraphs>18</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Vesko Detschew</dc:creator>
  <cp:lastModifiedBy>Vesko Detschew</cp:lastModifiedBy>
  <cp:revision>28</cp:revision>
  <cp:lastPrinted>2018-04-26T06:26:55Z</cp:lastPrinted>
  <dcterms:created xsi:type="dcterms:W3CDTF">2018-04-25T04:28:26Z</dcterms:created>
  <dcterms:modified xsi:type="dcterms:W3CDTF">2018-04-27T05:40:56Z</dcterms:modified>
</cp:coreProperties>
</file>